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8CA568C-78FB-43E5-AEA8-F6D2D7CCE2F6}" type="datetimeFigureOut">
              <a:rPr lang="ar-IQ" smtClean="0"/>
              <a:t>23/01/1441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685800"/>
            <a:ext cx="1524000" cy="1524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صورة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762000"/>
            <a:ext cx="1630045" cy="1447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1811971" y="2420888"/>
            <a:ext cx="587853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 smtClean="0"/>
              <a:t>General Biology  </a:t>
            </a:r>
            <a:endParaRPr lang="ar-IQ" sz="5400" dirty="0"/>
          </a:p>
        </p:txBody>
      </p:sp>
      <p:sp>
        <p:nvSpPr>
          <p:cNvPr id="9" name="Rectangle 8"/>
          <p:cNvSpPr/>
          <p:nvPr/>
        </p:nvSpPr>
        <p:spPr>
          <a:xfrm>
            <a:off x="2373829" y="4077072"/>
            <a:ext cx="39795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/>
              <a:t> </a:t>
            </a:r>
            <a:r>
              <a:rPr lang="en-US" sz="4000" b="1" dirty="0" smtClean="0"/>
              <a:t>Dr. </a:t>
            </a:r>
            <a:r>
              <a:rPr lang="en-US" sz="4000" b="1" dirty="0" err="1" smtClean="0"/>
              <a:t>sraa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nsayef</a:t>
            </a:r>
            <a:endParaRPr lang="ar-IQ" sz="4000" dirty="0"/>
          </a:p>
        </p:txBody>
      </p:sp>
    </p:spTree>
    <p:extLst>
      <p:ext uri="{BB962C8B-B14F-4D97-AF65-F5344CB8AC3E}">
        <p14:creationId xmlns:p14="http://schemas.microsoft.com/office/powerpoint/2010/main" val="257790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7" y="1689482"/>
            <a:ext cx="83191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5400" b="1" dirty="0"/>
              <a:t>Biomolecules</a:t>
            </a:r>
            <a:endParaRPr lang="ar-IQ" sz="6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29677" y="3212976"/>
            <a:ext cx="229229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sz="3600" b="1" dirty="0" smtClean="0">
              <a:latin typeface="Arial Black" pitchFamily="34" charset="0"/>
            </a:endParaRPr>
          </a:p>
          <a:p>
            <a:pPr algn="ctr"/>
            <a:r>
              <a:rPr lang="en-US" sz="3600" b="1" dirty="0" smtClean="0">
                <a:latin typeface="Arial Black" pitchFamily="34" charset="0"/>
              </a:rPr>
              <a:t>Lab </a:t>
            </a:r>
            <a:r>
              <a:rPr lang="en-US" sz="3600" b="1" dirty="0" smtClean="0">
                <a:latin typeface="Arial Black" pitchFamily="34" charset="0"/>
              </a:rPr>
              <a:t>((5))</a:t>
            </a:r>
            <a:endParaRPr lang="ar-IQ" sz="36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54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332656"/>
            <a:ext cx="8075240" cy="5544616"/>
          </a:xfrm>
          <a:solidFill>
            <a:schemeClr val="accent3">
              <a:lumMod val="50000"/>
            </a:schemeClr>
          </a:solidFill>
        </p:spPr>
        <p:txBody>
          <a:bodyPr>
            <a:normAutofit lnSpcReduction="10000"/>
          </a:bodyPr>
          <a:lstStyle/>
          <a:p>
            <a:pPr marL="36576" indent="0" algn="l" rtl="0">
              <a:buNone/>
            </a:pPr>
            <a:r>
              <a:rPr lang="en-US" sz="3500" b="1" dirty="0">
                <a:solidFill>
                  <a:srgbClr val="FFFF00"/>
                </a:solidFill>
              </a:rPr>
              <a:t>Carbohydrate   </a:t>
            </a:r>
            <a:r>
              <a:rPr lang="en-US" b="1" dirty="0"/>
              <a:t>        </a:t>
            </a:r>
            <a:endParaRPr lang="en-US" dirty="0"/>
          </a:p>
          <a:p>
            <a:pPr marL="36576" indent="0" algn="l" rtl="0">
              <a:buNone/>
            </a:pPr>
            <a:r>
              <a:rPr lang="en-US" sz="3500" b="1" dirty="0">
                <a:solidFill>
                  <a:srgbClr val="FFC000"/>
                </a:solidFill>
              </a:rPr>
              <a:t>Structure</a:t>
            </a:r>
            <a:endParaRPr lang="en-US" sz="3500" dirty="0">
              <a:solidFill>
                <a:srgbClr val="FFC000"/>
              </a:solidFill>
            </a:endParaRPr>
          </a:p>
          <a:p>
            <a:pPr marL="36576" lvl="0" indent="0" algn="l" rtl="0"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1- Composed 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of C, H and O</a:t>
            </a:r>
          </a:p>
          <a:p>
            <a:pPr marL="36576" lvl="0" indent="0" algn="l" rtl="0">
              <a:buNone/>
            </a:pP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2. Simple six carbon sugar (glucose) is called a monosaccharide</a:t>
            </a:r>
          </a:p>
          <a:p>
            <a:pPr marL="36576" lvl="0" indent="0" algn="l" rtl="0">
              <a:buNone/>
            </a:pP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3. Two molecules or units join together to form disaccharide (sucrose).</a:t>
            </a:r>
          </a:p>
          <a:p>
            <a:pPr marL="36576" indent="0" algn="l">
              <a:buNone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4- More 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than ten units of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monosaccharides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 join in a chain to form a polysaccharide e.g. starch and cellulose.</a:t>
            </a:r>
            <a:endParaRPr lang="ar-IQ" sz="3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777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5760640"/>
          </a:xfrm>
          <a:solidFill>
            <a:schemeClr val="accent3">
              <a:lumMod val="50000"/>
            </a:schemeClr>
          </a:solidFill>
        </p:spPr>
        <p:txBody>
          <a:bodyPr>
            <a:normAutofit/>
          </a:bodyPr>
          <a:lstStyle/>
          <a:p>
            <a:pPr marL="36576" indent="0" algn="l" rtl="0">
              <a:buNone/>
            </a:pPr>
            <a:r>
              <a:rPr lang="en-US" sz="3800" b="1" dirty="0">
                <a:solidFill>
                  <a:srgbClr val="FFFF00"/>
                </a:solidFill>
              </a:rPr>
              <a:t>Proteins</a:t>
            </a:r>
            <a:endParaRPr lang="en-US" sz="3800" dirty="0">
              <a:solidFill>
                <a:srgbClr val="FFFF00"/>
              </a:solidFill>
            </a:endParaRPr>
          </a:p>
          <a:p>
            <a:pPr marL="36576" lvl="0" indent="0" algn="l" rtl="0">
              <a:buNone/>
            </a:pPr>
            <a:r>
              <a:rPr lang="en-US" dirty="0" smtClean="0"/>
              <a:t>1-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Composed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C, H, O and N.</a:t>
            </a:r>
          </a:p>
          <a:p>
            <a:pPr marL="36576" lv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 Amino acids join together by “peptide” bonds to form protein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moelcules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" lvl="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3-Twenty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different amino acids make numerous simple and complex proteins.</a:t>
            </a:r>
          </a:p>
          <a:p>
            <a:pPr marL="36576" lvl="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4- Based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 the complexity of structure they can have primary, secondary, tertiary and quaternary structures.</a:t>
            </a:r>
          </a:p>
          <a:p>
            <a:pPr marL="36576" indent="0" algn="l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5- When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proteins exist with other molecules they are known as conjugated proteins e.g. glycoprotein, lipoprotein,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chromoprotein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etc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471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332656"/>
            <a:ext cx="8291264" cy="5688632"/>
          </a:xfrm>
          <a:solidFill>
            <a:schemeClr val="accent3">
              <a:lumMod val="50000"/>
            </a:schemeClr>
          </a:solidFill>
        </p:spPr>
        <p:txBody>
          <a:bodyPr/>
          <a:lstStyle/>
          <a:p>
            <a:pPr marL="36576" indent="0" algn="l" rtl="0">
              <a:buNone/>
            </a:pPr>
            <a:r>
              <a:rPr lang="en-US" sz="3200" b="1" dirty="0">
                <a:solidFill>
                  <a:srgbClr val="FFFF00"/>
                </a:solidFill>
              </a:rPr>
              <a:t>Amino acid</a:t>
            </a:r>
            <a:endParaRPr lang="en-US" sz="3200" dirty="0">
              <a:solidFill>
                <a:srgbClr val="FFFF00"/>
              </a:solidFill>
            </a:endParaRPr>
          </a:p>
          <a:p>
            <a:pPr marL="36576" lvl="0" indent="0" algn="l" rtl="0">
              <a:buNone/>
            </a:pPr>
            <a:r>
              <a:rPr lang="en-US" sz="3200" dirty="0" smtClean="0"/>
              <a:t>1-Basic </a:t>
            </a:r>
            <a:r>
              <a:rPr lang="en-US" sz="3200" dirty="0"/>
              <a:t>amino acid structure shows that the central carbon atom is attached with an amino group (–NH2), a carboxylic acid group (–COOH), one hydrogen and one side group (R).</a:t>
            </a:r>
          </a:p>
          <a:p>
            <a:pPr marL="36576" lvl="0" indent="0" algn="l" rtl="0">
              <a:buNone/>
            </a:pPr>
            <a:r>
              <a:rPr lang="en-US" sz="3200" dirty="0" smtClean="0"/>
              <a:t>2- There </a:t>
            </a:r>
            <a:r>
              <a:rPr lang="en-US" sz="3200" dirty="0"/>
              <a:t>are 20 different side groups which give 20 different amino acids.</a:t>
            </a:r>
          </a:p>
          <a:p>
            <a:pPr marL="36576" indent="0" algn="l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533046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5472608"/>
          </a:xfrm>
          <a:solidFill>
            <a:schemeClr val="accent3">
              <a:lumMod val="50000"/>
            </a:schemeClr>
          </a:solidFill>
        </p:spPr>
        <p:txBody>
          <a:bodyPr/>
          <a:lstStyle/>
          <a:p>
            <a:pPr marL="36576" indent="0" algn="l" rtl="0">
              <a:buNone/>
            </a:pPr>
            <a:r>
              <a:rPr lang="en-US" b="1" dirty="0"/>
              <a:t> 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Nucleic 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Acids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" lvl="0" indent="0" algn="l" rtl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 They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are of two types 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Deoxyribose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nucleic acid (DNA) and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Ribosose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nucleic acid (RNA)</a:t>
            </a:r>
          </a:p>
          <a:p>
            <a:pPr marL="36576" lvl="0" indent="0" algn="l" rtl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2-They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are long chain polymers composed of units called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nucleotides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" lvl="0" indent="0" algn="l" rtl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3-Each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nucleotide has pentose sugar, nitrogen base and phosphate group</a:t>
            </a:r>
          </a:p>
          <a:p>
            <a:pPr marL="36576" lvl="0" indent="0" algn="l" rtl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4- DNA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has one oxygen less in its sugar molecule</a:t>
            </a:r>
            <a:r>
              <a:rPr lang="en-US" dirty="0"/>
              <a:t>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47820733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170</TotalTime>
  <Words>256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Technic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19</cp:revision>
  <dcterms:created xsi:type="dcterms:W3CDTF">2019-09-14T08:07:35Z</dcterms:created>
  <dcterms:modified xsi:type="dcterms:W3CDTF">2019-09-22T07:19:58Z</dcterms:modified>
</cp:coreProperties>
</file>